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60" r:id="rId3"/>
    <p:sldId id="258" r:id="rId4"/>
    <p:sldId id="257" r:id="rId5"/>
    <p:sldId id="259" r:id="rId6"/>
    <p:sldId id="268" r:id="rId7"/>
    <p:sldId id="261" r:id="rId8"/>
    <p:sldId id="264" r:id="rId9"/>
    <p:sldId id="262" r:id="rId10"/>
    <p:sldId id="263" r:id="rId11"/>
    <p:sldId id="265"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5/23/2022</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5/23/2022</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5/23/2022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5/23/2022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5/23/2022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5/23/2022</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D8BD707-D9CF-40AE-B4C6-C98DA3205C09}" type="datetimeFigureOut">
              <a:rPr lang="en-US" smtClean="0"/>
              <a:pPr/>
              <a:t>5/23/2022</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92500" lnSpcReduction="20000"/>
          </a:bodyPr>
          <a:lstStyle/>
          <a:p>
            <a:r>
              <a:rPr lang="en-IN" dirty="0" smtClean="0"/>
              <a:t>DR. SEEMA JYOTI</a:t>
            </a:r>
          </a:p>
          <a:p>
            <a:r>
              <a:rPr lang="en-IN" dirty="0" smtClean="0"/>
              <a:t>ASSOCIATE </a:t>
            </a:r>
            <a:r>
              <a:rPr lang="en-IN" dirty="0" smtClean="0"/>
              <a:t>PROFESSOR</a:t>
            </a:r>
          </a:p>
          <a:p>
            <a:r>
              <a:rPr lang="en-IN" dirty="0" smtClean="0"/>
              <a:t>DEPARTMENT OF ZOOLOGY</a:t>
            </a:r>
            <a:endParaRPr lang="en-IN" dirty="0" smtClean="0"/>
          </a:p>
          <a:p>
            <a:r>
              <a:rPr lang="en-IN" dirty="0" smtClean="0"/>
              <a:t>MANGALDAI </a:t>
            </a:r>
            <a:r>
              <a:rPr lang="en-IN" dirty="0" smtClean="0"/>
              <a:t>COLLEGE</a:t>
            </a:r>
            <a:endParaRPr lang="en-IN" dirty="0" smtClean="0"/>
          </a:p>
        </p:txBody>
      </p:sp>
      <p:sp>
        <p:nvSpPr>
          <p:cNvPr id="2" name="Title 1"/>
          <p:cNvSpPr>
            <a:spLocks noGrp="1"/>
          </p:cNvSpPr>
          <p:nvPr>
            <p:ph type="ctrTitle"/>
          </p:nvPr>
        </p:nvSpPr>
        <p:spPr/>
        <p:txBody>
          <a:bodyPr/>
          <a:lstStyle/>
          <a:p>
            <a:r>
              <a:rPr lang="en-IN" dirty="0" smtClean="0"/>
              <a:t>LEVELS OF ORGANIZATION</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smtClean="0">
                <a:solidFill>
                  <a:schemeClr val="accent2">
                    <a:lumMod val="50000"/>
                  </a:schemeClr>
                </a:solidFill>
              </a:rPr>
              <a:t>Grade or Level of organization</a:t>
            </a:r>
            <a:endParaRPr lang="en-IN" b="1" dirty="0">
              <a:solidFill>
                <a:schemeClr val="accent2">
                  <a:lumMod val="50000"/>
                </a:schemeClr>
              </a:solidFill>
            </a:endParaRPr>
          </a:p>
        </p:txBody>
      </p:sp>
      <p:sp>
        <p:nvSpPr>
          <p:cNvPr id="3" name="Content Placeholder 2"/>
          <p:cNvSpPr>
            <a:spLocks noGrp="1"/>
          </p:cNvSpPr>
          <p:nvPr>
            <p:ph sz="quarter" idx="1"/>
          </p:nvPr>
        </p:nvSpPr>
        <p:spPr/>
        <p:txBody>
          <a:bodyPr>
            <a:normAutofit/>
          </a:bodyPr>
          <a:lstStyle/>
          <a:p>
            <a:pPr algn="just"/>
            <a:r>
              <a:rPr lang="en-IN" dirty="0" smtClean="0"/>
              <a:t>Depending on the number and degree of specialization present in individuals animal are divided into 5 patterns of organization.</a:t>
            </a:r>
          </a:p>
          <a:p>
            <a:pPr marL="514350" indent="-514350" algn="just">
              <a:buFont typeface="+mj-lt"/>
              <a:buAutoNum type="arabicPeriod"/>
            </a:pPr>
            <a:r>
              <a:rPr lang="en-IN" dirty="0" smtClean="0"/>
              <a:t>Sub-cellular / Protoplasmic </a:t>
            </a:r>
            <a:r>
              <a:rPr lang="en-IN" b="1" dirty="0" smtClean="0"/>
              <a:t>grade of organization</a:t>
            </a:r>
            <a:r>
              <a:rPr lang="en-IN" dirty="0" smtClean="0"/>
              <a:t>:</a:t>
            </a:r>
          </a:p>
          <a:p>
            <a:pPr marL="514350" indent="-514350" algn="just">
              <a:buFont typeface="+mj-lt"/>
              <a:buAutoNum type="arabicPeriod"/>
            </a:pPr>
            <a:r>
              <a:rPr lang="en-IN" dirty="0" smtClean="0"/>
              <a:t>Cellular </a:t>
            </a:r>
            <a:r>
              <a:rPr lang="en-IN" b="1" dirty="0" smtClean="0"/>
              <a:t>grade of organization</a:t>
            </a:r>
            <a:r>
              <a:rPr lang="en-IN" dirty="0" smtClean="0"/>
              <a:t>:</a:t>
            </a:r>
          </a:p>
          <a:p>
            <a:pPr marL="514350" indent="-514350" algn="just">
              <a:buFont typeface="+mj-lt"/>
              <a:buAutoNum type="arabicPeriod"/>
            </a:pPr>
            <a:r>
              <a:rPr lang="en-IN" dirty="0" smtClean="0"/>
              <a:t>Tissue / Cell-tissue </a:t>
            </a:r>
            <a:r>
              <a:rPr lang="en-IN" b="1" dirty="0" smtClean="0"/>
              <a:t>grade of organization</a:t>
            </a:r>
            <a:r>
              <a:rPr lang="en-IN" dirty="0" smtClean="0"/>
              <a:t>:</a:t>
            </a:r>
          </a:p>
          <a:p>
            <a:pPr marL="514350" indent="-514350" algn="just">
              <a:buFont typeface="+mj-lt"/>
              <a:buAutoNum type="arabicPeriod"/>
            </a:pPr>
            <a:r>
              <a:rPr lang="en-IN" dirty="0" smtClean="0"/>
              <a:t>Organ / Tissue-organ </a:t>
            </a:r>
            <a:r>
              <a:rPr lang="en-IN" b="1" dirty="0" smtClean="0"/>
              <a:t>grade of organization</a:t>
            </a:r>
            <a:r>
              <a:rPr lang="en-IN" dirty="0" smtClean="0"/>
              <a:t>:</a:t>
            </a:r>
          </a:p>
          <a:p>
            <a:pPr marL="514350" indent="-514350" algn="just">
              <a:buFont typeface="+mj-lt"/>
              <a:buAutoNum type="arabicPeriod"/>
            </a:pPr>
            <a:r>
              <a:rPr lang="en-IN" dirty="0" smtClean="0"/>
              <a:t>System / Organ-system </a:t>
            </a:r>
            <a:r>
              <a:rPr lang="en-IN" b="1" dirty="0" smtClean="0"/>
              <a:t>grade of organization</a:t>
            </a:r>
            <a:r>
              <a:rPr lang="en-IN" dirty="0" smtClean="0"/>
              <a:t>:</a:t>
            </a:r>
          </a:p>
          <a:p>
            <a:pPr algn="just"/>
            <a:r>
              <a:rPr lang="en-IN" dirty="0" smtClean="0"/>
              <a:t>These patterns are approximately in the order in which they have evolved.</a:t>
            </a:r>
            <a:endParaRPr lang="en-I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IN" b="1" dirty="0" smtClean="0">
                <a:solidFill>
                  <a:schemeClr val="accent2">
                    <a:lumMod val="50000"/>
                  </a:schemeClr>
                </a:solidFill>
              </a:rPr>
              <a:t>1.Acellular /protoplasmic level</a:t>
            </a:r>
            <a:endParaRPr lang="en-IN" b="1" dirty="0">
              <a:solidFill>
                <a:schemeClr val="accent2">
                  <a:lumMod val="50000"/>
                </a:schemeClr>
              </a:solidFill>
            </a:endParaRPr>
          </a:p>
        </p:txBody>
      </p:sp>
      <p:sp>
        <p:nvSpPr>
          <p:cNvPr id="6" name="Content Placeholder 5"/>
          <p:cNvSpPr>
            <a:spLocks noGrp="1"/>
          </p:cNvSpPr>
          <p:nvPr>
            <p:ph sz="quarter" idx="1"/>
          </p:nvPr>
        </p:nvSpPr>
        <p:spPr/>
        <p:txBody>
          <a:bodyPr/>
          <a:lstStyle/>
          <a:p>
            <a:pPr algn="just"/>
            <a:r>
              <a:rPr lang="en-IN" dirty="0" smtClean="0"/>
              <a:t>Occurs in Protozoa or acellular protists</a:t>
            </a:r>
          </a:p>
          <a:p>
            <a:pPr algn="just"/>
            <a:r>
              <a:rPr lang="en-IN" dirty="0" smtClean="0"/>
              <a:t>All activities are performed by one-cell body. However, specialized cytoplasmic structures ,or the organelles, carry on specific functions, thus illustrating division of labour</a:t>
            </a:r>
          </a:p>
          <a:p>
            <a:pPr algn="just"/>
            <a:r>
              <a:rPr lang="en-IN" dirty="0" smtClean="0"/>
              <a:t> Colonial protozoans, Ex</a:t>
            </a:r>
            <a:r>
              <a:rPr lang="en-IN" dirty="0" smtClean="0"/>
              <a:t>., </a:t>
            </a:r>
            <a:r>
              <a:rPr lang="en-IN" dirty="0" err="1" smtClean="0"/>
              <a:t>Volvox</a:t>
            </a:r>
            <a:r>
              <a:rPr lang="en-IN" dirty="0" smtClean="0"/>
              <a:t> </a:t>
            </a:r>
            <a:r>
              <a:rPr lang="en-IN" dirty="0" smtClean="0"/>
              <a:t>are differentiated into somatic and sex cell. But the somatic cells do not show specialization and division of labour. This distinguishes colonial protozoa from metazoa.</a:t>
            </a:r>
          </a:p>
          <a:p>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volvox.jpg"/>
          <p:cNvPicPr>
            <a:picLocks noGrp="1" noChangeAspect="1"/>
          </p:cNvPicPr>
          <p:nvPr>
            <p:ph sz="quarter" idx="4294967295"/>
          </p:nvPr>
        </p:nvPicPr>
        <p:blipFill>
          <a:blip r:embed="rId2" cstate="print"/>
          <a:stretch>
            <a:fillRect/>
          </a:stretch>
        </p:blipFill>
        <p:spPr>
          <a:xfrm>
            <a:off x="381000" y="304800"/>
            <a:ext cx="4800600" cy="6324600"/>
          </a:xfrm>
        </p:spPr>
      </p:pic>
      <p:pic>
        <p:nvPicPr>
          <p:cNvPr id="8" name="Content Placeholder 7" descr="amoeba-structure-EDITED.jpg"/>
          <p:cNvPicPr>
            <a:picLocks noGrp="1" noChangeAspect="1"/>
          </p:cNvPicPr>
          <p:nvPr>
            <p:ph sz="quarter" idx="4294967295"/>
          </p:nvPr>
        </p:nvPicPr>
        <p:blipFill>
          <a:blip r:embed="rId3" cstate="print"/>
          <a:stretch>
            <a:fillRect/>
          </a:stretch>
        </p:blipFill>
        <p:spPr>
          <a:xfrm>
            <a:off x="5257800" y="685800"/>
            <a:ext cx="3521075" cy="5562600"/>
          </a:xfrm>
        </p:spPr>
      </p:pic>
      <p:sp>
        <p:nvSpPr>
          <p:cNvPr id="11" name="TextBox 10"/>
          <p:cNvSpPr txBox="1"/>
          <p:nvPr/>
        </p:nvSpPr>
        <p:spPr>
          <a:xfrm>
            <a:off x="5791200" y="6019800"/>
            <a:ext cx="2438400" cy="646331"/>
          </a:xfrm>
          <a:prstGeom prst="rect">
            <a:avLst/>
          </a:prstGeom>
          <a:noFill/>
        </p:spPr>
        <p:txBody>
          <a:bodyPr wrap="square" rtlCol="0">
            <a:spAutoFit/>
          </a:bodyPr>
          <a:lstStyle/>
          <a:p>
            <a:r>
              <a:rPr lang="en-IN" dirty="0" smtClean="0"/>
              <a:t>Fig2: Amoeba</a:t>
            </a:r>
          </a:p>
          <a:p>
            <a:endParaRPr lang="en-I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868362"/>
          </a:xfrm>
        </p:spPr>
        <p:txBody>
          <a:bodyPr>
            <a:normAutofit/>
          </a:bodyPr>
          <a:lstStyle/>
          <a:p>
            <a:r>
              <a:rPr lang="en-IN" b="1" dirty="0" smtClean="0">
                <a:solidFill>
                  <a:schemeClr val="accent2">
                    <a:lumMod val="50000"/>
                  </a:schemeClr>
                </a:solidFill>
              </a:rPr>
              <a:t>2. Cellular level</a:t>
            </a:r>
            <a:endParaRPr lang="en-IN" b="1" dirty="0">
              <a:solidFill>
                <a:schemeClr val="accent2">
                  <a:lumMod val="50000"/>
                </a:schemeClr>
              </a:solidFill>
            </a:endParaRPr>
          </a:p>
        </p:txBody>
      </p:sp>
      <p:sp>
        <p:nvSpPr>
          <p:cNvPr id="3" name="Content Placeholder 2"/>
          <p:cNvSpPr>
            <a:spLocks noGrp="1"/>
          </p:cNvSpPr>
          <p:nvPr>
            <p:ph sz="quarter" idx="1"/>
          </p:nvPr>
        </p:nvSpPr>
        <p:spPr>
          <a:xfrm>
            <a:off x="914400" y="1219200"/>
            <a:ext cx="7772400" cy="4800600"/>
          </a:xfrm>
        </p:spPr>
        <p:txBody>
          <a:bodyPr>
            <a:normAutofit/>
          </a:bodyPr>
          <a:lstStyle/>
          <a:p>
            <a:pPr algn="just" fontAlgn="base"/>
            <a:r>
              <a:rPr lang="en-IN" dirty="0" smtClean="0"/>
              <a:t>Multicellular animals such as mesozoans and sponges, are made of loose association of cells. All the cells are in direct contact with the environment, i.e., water which facilitate respiration, excretion and other activities to etc. take place by the general body surface.</a:t>
            </a:r>
          </a:p>
          <a:p>
            <a:pPr algn="just" fontAlgn="base"/>
            <a:r>
              <a:rPr lang="en-IN" dirty="0" smtClean="0"/>
              <a:t>Cellular specialization however occurs but cells do not show coordination with each other.</a:t>
            </a:r>
          </a:p>
          <a:p>
            <a:pPr algn="just" fontAlgn="base"/>
            <a:r>
              <a:rPr lang="en-IN" dirty="0" smtClean="0"/>
              <a:t>Ex., Germ cells(reproduction) &amp; choanocytes(nutrition).But such cell do not form definite tissue.</a:t>
            </a:r>
          </a:p>
          <a:p>
            <a:pPr algn="just"/>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orifera.jpg"/>
          <p:cNvPicPr>
            <a:picLocks noGrp="1" noChangeAspect="1"/>
          </p:cNvPicPr>
          <p:nvPr>
            <p:ph sz="quarter" idx="4294967295"/>
          </p:nvPr>
        </p:nvPicPr>
        <p:blipFill>
          <a:blip r:embed="rId2" cstate="print"/>
          <a:stretch>
            <a:fillRect/>
          </a:stretch>
        </p:blipFill>
        <p:spPr>
          <a:xfrm>
            <a:off x="1143000" y="457200"/>
            <a:ext cx="6395357" cy="3886200"/>
          </a:xfrm>
        </p:spPr>
      </p:pic>
      <p:sp>
        <p:nvSpPr>
          <p:cNvPr id="5" name="TextBox 4"/>
          <p:cNvSpPr txBox="1"/>
          <p:nvPr/>
        </p:nvSpPr>
        <p:spPr>
          <a:xfrm>
            <a:off x="2133600" y="5410200"/>
            <a:ext cx="5029200" cy="461665"/>
          </a:xfrm>
          <a:prstGeom prst="rect">
            <a:avLst/>
          </a:prstGeom>
          <a:noFill/>
        </p:spPr>
        <p:txBody>
          <a:bodyPr wrap="square" rtlCol="0">
            <a:spAutoFit/>
          </a:bodyPr>
          <a:lstStyle/>
          <a:p>
            <a:r>
              <a:rPr lang="en-IN" sz="2400" dirty="0" smtClean="0"/>
              <a:t>Fig 3: Porifera</a:t>
            </a:r>
            <a:endParaRPr lang="en-IN"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5334000" cy="1219200"/>
          </a:xfrm>
        </p:spPr>
        <p:txBody>
          <a:bodyPr>
            <a:normAutofit fontScale="90000"/>
          </a:bodyPr>
          <a:lstStyle/>
          <a:p>
            <a:r>
              <a:rPr lang="en-IN" b="1" dirty="0" smtClean="0"/>
              <a:t/>
            </a:r>
            <a:br>
              <a:rPr lang="en-IN" b="1" dirty="0" smtClean="0"/>
            </a:br>
            <a:r>
              <a:rPr lang="en-IN" b="1" dirty="0" smtClean="0"/>
              <a:t/>
            </a:r>
            <a:br>
              <a:rPr lang="en-IN" b="1" dirty="0" smtClean="0"/>
            </a:br>
            <a:r>
              <a:rPr lang="en-IN" b="1" dirty="0" smtClean="0"/>
              <a:t/>
            </a:r>
            <a:br>
              <a:rPr lang="en-IN" b="1" dirty="0" smtClean="0"/>
            </a:br>
            <a:r>
              <a:rPr lang="en-IN" sz="4400" b="1" dirty="0" smtClean="0">
                <a:solidFill>
                  <a:schemeClr val="accent2">
                    <a:lumMod val="50000"/>
                  </a:schemeClr>
                </a:solidFill>
              </a:rPr>
              <a:t>3. Cells-tissue level:</a:t>
            </a:r>
            <a:br>
              <a:rPr lang="en-IN" sz="4400" b="1" dirty="0" smtClean="0">
                <a:solidFill>
                  <a:schemeClr val="accent2">
                    <a:lumMod val="50000"/>
                  </a:schemeClr>
                </a:solidFill>
              </a:rPr>
            </a:br>
            <a:endParaRPr lang="en-IN" sz="4400" b="1" dirty="0">
              <a:solidFill>
                <a:schemeClr val="accent2">
                  <a:lumMod val="50000"/>
                </a:schemeClr>
              </a:solidFill>
            </a:endParaRPr>
          </a:p>
        </p:txBody>
      </p:sp>
      <p:sp>
        <p:nvSpPr>
          <p:cNvPr id="3" name="Content Placeholder 2"/>
          <p:cNvSpPr>
            <a:spLocks noGrp="1"/>
          </p:cNvSpPr>
          <p:nvPr>
            <p:ph sz="quarter" idx="1"/>
          </p:nvPr>
        </p:nvSpPr>
        <p:spPr>
          <a:xfrm>
            <a:off x="914400" y="1295400"/>
            <a:ext cx="7772400" cy="4724400"/>
          </a:xfrm>
        </p:spPr>
        <p:txBody>
          <a:bodyPr>
            <a:normAutofit/>
          </a:bodyPr>
          <a:lstStyle/>
          <a:p>
            <a:pPr fontAlgn="base"/>
            <a:r>
              <a:rPr lang="en-IN" dirty="0" smtClean="0"/>
              <a:t>Coelenterates are supposed to make the beginning of the tissue plan of the body. </a:t>
            </a:r>
          </a:p>
          <a:p>
            <a:pPr fontAlgn="base"/>
            <a:r>
              <a:rPr lang="en-IN" dirty="0" smtClean="0"/>
              <a:t>Most of their cells remain scattered at this level, and not organized into tissues. They posses interconnected nerve net of nerve cells with the function of transmission of impulses and coordination.</a:t>
            </a:r>
          </a:p>
          <a:p>
            <a:pPr fontAlgn="base"/>
            <a:r>
              <a:rPr lang="en-IN" dirty="0" smtClean="0"/>
              <a:t>Thus first truly metazoan phylum of tissue grade organization is </a:t>
            </a:r>
            <a:r>
              <a:rPr lang="en-IN" dirty="0" err="1" smtClean="0"/>
              <a:t>Cnidaria</a:t>
            </a:r>
            <a:r>
              <a:rPr lang="en-IN" dirty="0" smtClean="0"/>
              <a:t> or </a:t>
            </a:r>
            <a:r>
              <a:rPr lang="en-IN" dirty="0" err="1" smtClean="0"/>
              <a:t>Coelenterata</a:t>
            </a:r>
            <a:r>
              <a:rPr lang="en-IN" dirty="0" smtClean="0"/>
              <a:t>. Their body is generally radially symmetrical and made of only two germ layers, ectoderm and endoderm. Such animals are called diploblastic.</a:t>
            </a:r>
          </a:p>
          <a:p>
            <a:endParaRPr lang="en-I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hydra.jpg"/>
          <p:cNvPicPr>
            <a:picLocks noGrp="1" noChangeAspect="1"/>
          </p:cNvPicPr>
          <p:nvPr>
            <p:ph sz="quarter" idx="4294967295"/>
          </p:nvPr>
        </p:nvPicPr>
        <p:blipFill>
          <a:blip r:embed="rId2" cstate="print"/>
          <a:stretch>
            <a:fillRect/>
          </a:stretch>
        </p:blipFill>
        <p:spPr>
          <a:xfrm>
            <a:off x="304800" y="533400"/>
            <a:ext cx="4468116" cy="4876800"/>
          </a:xfrm>
        </p:spPr>
      </p:pic>
      <p:pic>
        <p:nvPicPr>
          <p:cNvPr id="8" name="Content Placeholder 7" descr="jelly fish.jpg"/>
          <p:cNvPicPr>
            <a:picLocks noGrp="1" noChangeAspect="1"/>
          </p:cNvPicPr>
          <p:nvPr>
            <p:ph sz="quarter" idx="4294967295"/>
          </p:nvPr>
        </p:nvPicPr>
        <p:blipFill>
          <a:blip r:embed="rId3" cstate="print"/>
          <a:stretch>
            <a:fillRect/>
          </a:stretch>
        </p:blipFill>
        <p:spPr>
          <a:xfrm>
            <a:off x="4698644" y="457200"/>
            <a:ext cx="3777018" cy="4953000"/>
          </a:xfrm>
        </p:spPr>
      </p:pic>
      <p:sp>
        <p:nvSpPr>
          <p:cNvPr id="9" name="TextBox 8"/>
          <p:cNvSpPr txBox="1"/>
          <p:nvPr/>
        </p:nvSpPr>
        <p:spPr>
          <a:xfrm>
            <a:off x="609600" y="5715000"/>
            <a:ext cx="3886200" cy="461665"/>
          </a:xfrm>
          <a:prstGeom prst="rect">
            <a:avLst/>
          </a:prstGeom>
          <a:noFill/>
        </p:spPr>
        <p:txBody>
          <a:bodyPr wrap="square" rtlCol="0">
            <a:spAutoFit/>
          </a:bodyPr>
          <a:lstStyle/>
          <a:p>
            <a:r>
              <a:rPr lang="en-IN" sz="2400" dirty="0" smtClean="0"/>
              <a:t>Fig 4: Hydra</a:t>
            </a:r>
            <a:endParaRPr lang="en-IN" sz="2400" dirty="0"/>
          </a:p>
        </p:txBody>
      </p:sp>
      <p:sp>
        <p:nvSpPr>
          <p:cNvPr id="10" name="TextBox 9"/>
          <p:cNvSpPr txBox="1"/>
          <p:nvPr/>
        </p:nvSpPr>
        <p:spPr>
          <a:xfrm>
            <a:off x="4800600" y="5715000"/>
            <a:ext cx="3505200" cy="461665"/>
          </a:xfrm>
          <a:prstGeom prst="rect">
            <a:avLst/>
          </a:prstGeom>
          <a:noFill/>
        </p:spPr>
        <p:txBody>
          <a:bodyPr wrap="square" rtlCol="0">
            <a:spAutoFit/>
          </a:bodyPr>
          <a:lstStyle/>
          <a:p>
            <a:r>
              <a:rPr lang="en-IN" sz="2400" dirty="0" smtClean="0"/>
              <a:t>Fig 5: Hydra</a:t>
            </a:r>
            <a:endParaRPr lang="en-IN"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772400" cy="1676400"/>
          </a:xfrm>
        </p:spPr>
        <p:txBody>
          <a:bodyPr>
            <a:normAutofit fontScale="90000"/>
          </a:bodyPr>
          <a:lstStyle/>
          <a:p>
            <a:r>
              <a:rPr lang="en-IN" sz="3600" dirty="0" smtClean="0">
                <a:solidFill>
                  <a:schemeClr val="accent2">
                    <a:lumMod val="75000"/>
                  </a:schemeClr>
                </a:solidFill>
              </a:rPr>
              <a:t>4. Tissue-organ level: Aggregation of tissues into organs with specified function</a:t>
            </a:r>
            <a:r>
              <a:rPr lang="en-IN" dirty="0" smtClean="0"/>
              <a:t/>
            </a:r>
            <a:br>
              <a:rPr lang="en-IN" dirty="0" smtClean="0"/>
            </a:br>
            <a:endParaRPr lang="en-IN" dirty="0"/>
          </a:p>
        </p:txBody>
      </p:sp>
      <p:sp>
        <p:nvSpPr>
          <p:cNvPr id="3" name="Content Placeholder 2"/>
          <p:cNvSpPr>
            <a:spLocks noGrp="1"/>
          </p:cNvSpPr>
          <p:nvPr>
            <p:ph sz="quarter" idx="1"/>
          </p:nvPr>
        </p:nvSpPr>
        <p:spPr>
          <a:xfrm>
            <a:off x="914400" y="1524000"/>
            <a:ext cx="3886200" cy="4495800"/>
          </a:xfrm>
        </p:spPr>
        <p:txBody>
          <a:bodyPr>
            <a:normAutofit fontScale="92500" lnSpcReduction="20000"/>
          </a:bodyPr>
          <a:lstStyle/>
          <a:p>
            <a:pPr algn="just" fontAlgn="base"/>
            <a:r>
              <a:rPr lang="en-IN" dirty="0" smtClean="0"/>
              <a:t>Platyhelminths are the first bilaterally symmetrical, acoelomate metazoans to have reached the tissue-organ level of organization.</a:t>
            </a:r>
          </a:p>
          <a:p>
            <a:pPr algn="just" fontAlgn="base"/>
            <a:r>
              <a:rPr lang="en-IN" dirty="0" smtClean="0"/>
              <a:t>They have a number of well-defined organs such as eyespots, proboscis, gonads etc. They are also triploblastic because they have a third or middle cellular germ layer called mesoderm, which lies between outer ectoderm and inner endoderm.</a:t>
            </a:r>
          </a:p>
        </p:txBody>
      </p:sp>
      <p:pic>
        <p:nvPicPr>
          <p:cNvPr id="5" name="Content Placeholder 4" descr="liver fluke.jpg"/>
          <p:cNvPicPr>
            <a:picLocks noGrp="1" noChangeAspect="1"/>
          </p:cNvPicPr>
          <p:nvPr>
            <p:ph sz="quarter" idx="2"/>
          </p:nvPr>
        </p:nvPicPr>
        <p:blipFill>
          <a:blip r:embed="rId2" cstate="print"/>
          <a:stretch>
            <a:fillRect/>
          </a:stretch>
        </p:blipFill>
        <p:spPr>
          <a:xfrm>
            <a:off x="4953000" y="1447800"/>
            <a:ext cx="3749675" cy="4190999"/>
          </a:xfrm>
        </p:spPr>
      </p:pic>
      <p:sp>
        <p:nvSpPr>
          <p:cNvPr id="6" name="TextBox 5"/>
          <p:cNvSpPr txBox="1"/>
          <p:nvPr/>
        </p:nvSpPr>
        <p:spPr>
          <a:xfrm>
            <a:off x="5029200" y="5867400"/>
            <a:ext cx="3505200" cy="400110"/>
          </a:xfrm>
          <a:prstGeom prst="rect">
            <a:avLst/>
          </a:prstGeom>
          <a:noFill/>
        </p:spPr>
        <p:txBody>
          <a:bodyPr wrap="square" rtlCol="0">
            <a:spAutoFit/>
          </a:bodyPr>
          <a:lstStyle/>
          <a:p>
            <a:r>
              <a:rPr lang="en-IN" sz="2000" dirty="0" smtClean="0"/>
              <a:t>Fig 6: Liver fluke</a:t>
            </a:r>
            <a:endParaRPr lang="en-IN"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7772400" cy="1143000"/>
          </a:xfrm>
        </p:spPr>
        <p:txBody>
          <a:bodyPr>
            <a:noAutofit/>
          </a:bodyPr>
          <a:lstStyle/>
          <a:p>
            <a:r>
              <a:rPr lang="en-IN" b="1" dirty="0" smtClean="0">
                <a:solidFill>
                  <a:schemeClr val="accent2">
                    <a:lumMod val="75000"/>
                  </a:schemeClr>
                </a:solidFill>
              </a:rPr>
              <a:t>5. Organ system level:</a:t>
            </a:r>
            <a:br>
              <a:rPr lang="en-IN" b="1" dirty="0" smtClean="0">
                <a:solidFill>
                  <a:schemeClr val="accent2">
                    <a:lumMod val="75000"/>
                  </a:schemeClr>
                </a:solidFill>
              </a:rPr>
            </a:br>
            <a:endParaRPr lang="en-IN" b="1" dirty="0">
              <a:solidFill>
                <a:schemeClr val="accent2">
                  <a:lumMod val="75000"/>
                </a:schemeClr>
              </a:solidFill>
            </a:endParaRPr>
          </a:p>
        </p:txBody>
      </p:sp>
      <p:sp>
        <p:nvSpPr>
          <p:cNvPr id="3" name="Content Placeholder 2"/>
          <p:cNvSpPr>
            <a:spLocks noGrp="1"/>
          </p:cNvSpPr>
          <p:nvPr>
            <p:ph sz="quarter" idx="1"/>
          </p:nvPr>
        </p:nvSpPr>
        <p:spPr>
          <a:xfrm>
            <a:off x="990600" y="1752600"/>
            <a:ext cx="7772400" cy="4572000"/>
          </a:xfrm>
        </p:spPr>
        <p:txBody>
          <a:bodyPr>
            <a:normAutofit/>
          </a:bodyPr>
          <a:lstStyle/>
          <a:p>
            <a:pPr algn="just" fontAlgn="base"/>
            <a:r>
              <a:rPr lang="en-IN" dirty="0" smtClean="0"/>
              <a:t>In higher animals several organs are associated to form a distinct system concerned with a specific function like digestion, respiration, circulation, excretion and reproduction.</a:t>
            </a:r>
          </a:p>
          <a:p>
            <a:pPr algn="just" fontAlgn="base"/>
            <a:r>
              <a:rPr lang="en-IN" dirty="0" smtClean="0"/>
              <a:t>This is the highest level of organization. This is first seen in a group of marine worms known as Nemerteans, Aschelminthes, Annelids and all the other higher phyla show this kind of organization.</a:t>
            </a:r>
          </a:p>
          <a:p>
            <a:endParaRPr lang="en-IN"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nemeartens.jpg"/>
          <p:cNvPicPr>
            <a:picLocks noGrp="1" noChangeAspect="1"/>
          </p:cNvPicPr>
          <p:nvPr>
            <p:ph sz="quarter" idx="4294967295"/>
          </p:nvPr>
        </p:nvPicPr>
        <p:blipFill>
          <a:blip r:embed="rId2" cstate="print"/>
          <a:stretch>
            <a:fillRect/>
          </a:stretch>
        </p:blipFill>
        <p:spPr>
          <a:xfrm>
            <a:off x="457200" y="1143000"/>
            <a:ext cx="3858039" cy="2971800"/>
          </a:xfrm>
        </p:spPr>
      </p:pic>
      <p:pic>
        <p:nvPicPr>
          <p:cNvPr id="8" name="Content Placeholder 7" descr="roundworm.jpg"/>
          <p:cNvPicPr>
            <a:picLocks noGrp="1" noChangeAspect="1"/>
          </p:cNvPicPr>
          <p:nvPr>
            <p:ph sz="quarter" idx="4294967295"/>
          </p:nvPr>
        </p:nvPicPr>
        <p:blipFill>
          <a:blip r:embed="rId3" cstate="print"/>
          <a:stretch>
            <a:fillRect/>
          </a:stretch>
        </p:blipFill>
        <p:spPr>
          <a:xfrm>
            <a:off x="4648200" y="1219200"/>
            <a:ext cx="3749675" cy="2895600"/>
          </a:xfrm>
        </p:spPr>
      </p:pic>
      <p:sp>
        <p:nvSpPr>
          <p:cNvPr id="9" name="TextBox 8"/>
          <p:cNvSpPr txBox="1"/>
          <p:nvPr/>
        </p:nvSpPr>
        <p:spPr>
          <a:xfrm>
            <a:off x="533400" y="4876800"/>
            <a:ext cx="3810000" cy="400110"/>
          </a:xfrm>
          <a:prstGeom prst="rect">
            <a:avLst/>
          </a:prstGeom>
          <a:noFill/>
        </p:spPr>
        <p:txBody>
          <a:bodyPr wrap="square" rtlCol="0">
            <a:spAutoFit/>
          </a:bodyPr>
          <a:lstStyle/>
          <a:p>
            <a:r>
              <a:rPr lang="en-IN" sz="2000" dirty="0" smtClean="0"/>
              <a:t>Fig 7: Ribbon worm</a:t>
            </a:r>
            <a:endParaRPr lang="en-IN" sz="2000" dirty="0"/>
          </a:p>
        </p:txBody>
      </p:sp>
      <p:sp>
        <p:nvSpPr>
          <p:cNvPr id="10" name="TextBox 9"/>
          <p:cNvSpPr txBox="1"/>
          <p:nvPr/>
        </p:nvSpPr>
        <p:spPr>
          <a:xfrm>
            <a:off x="4724400" y="4800600"/>
            <a:ext cx="3505200" cy="400110"/>
          </a:xfrm>
          <a:prstGeom prst="rect">
            <a:avLst/>
          </a:prstGeom>
          <a:noFill/>
        </p:spPr>
        <p:txBody>
          <a:bodyPr wrap="square" rtlCol="0">
            <a:spAutoFit/>
          </a:bodyPr>
          <a:lstStyle/>
          <a:p>
            <a:r>
              <a:rPr lang="en-IN" sz="2000" dirty="0" smtClean="0"/>
              <a:t>Fig 8: </a:t>
            </a:r>
            <a:r>
              <a:rPr lang="en-IN" sz="2000" dirty="0" err="1" smtClean="0"/>
              <a:t>Ascaris</a:t>
            </a:r>
            <a:endParaRPr lang="en-IN"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590800"/>
            <a:ext cx="7772400" cy="1143000"/>
          </a:xfrm>
        </p:spPr>
        <p:txBody>
          <a:bodyPr/>
          <a:lstStyle/>
          <a:p>
            <a:r>
              <a:rPr lang="en-IN" dirty="0" smtClean="0"/>
              <a:t>THANK YOU</a:t>
            </a:r>
            <a:endParaRPr lang="en-IN"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73</TotalTime>
  <Words>442</Words>
  <Application>Microsoft Office PowerPoint</Application>
  <PresentationFormat>On-screen Show (4:3)</PresentationFormat>
  <Paragraphs>39</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Equity</vt:lpstr>
      <vt:lpstr>LEVELS OF ORGANIZATION</vt:lpstr>
      <vt:lpstr>Grade or Level of organization</vt:lpstr>
      <vt:lpstr>1.Acellular /protoplasmic level</vt:lpstr>
      <vt:lpstr>Slide 4</vt:lpstr>
      <vt:lpstr>2. Cellular level</vt:lpstr>
      <vt:lpstr>Slide 6</vt:lpstr>
      <vt:lpstr>   3. Cells-tissue level: </vt:lpstr>
      <vt:lpstr>Slide 8</vt:lpstr>
      <vt:lpstr>4. Tissue-organ level: Aggregation of tissues into organs with specified function </vt:lpstr>
      <vt:lpstr>5. Organ system level: </vt:lpstr>
      <vt:lpstr>Slide 11</vt:lpstr>
      <vt:lpstr>THANK YOU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LEVELS OF ORGANIZATION</dc:title>
  <dc:creator>Lenovo</dc:creator>
  <cp:lastModifiedBy>Lenovo</cp:lastModifiedBy>
  <cp:revision>12</cp:revision>
  <dcterms:created xsi:type="dcterms:W3CDTF">2006-08-16T00:00:00Z</dcterms:created>
  <dcterms:modified xsi:type="dcterms:W3CDTF">2022-05-23T15:57:49Z</dcterms:modified>
</cp:coreProperties>
</file>